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0936" y="1348985"/>
            <a:ext cx="3230323" cy="526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3.2)</a:t>
            </a:r>
            <a:r>
              <a:rPr sz="1600" i="1" spc="1138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Balanced Wye-Delta Connection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626996"/>
            <a:ext cx="7453676" cy="67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25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balanced</a:t>
            </a:r>
            <a:r>
              <a:rPr sz="1400" spc="246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Y-</a:t>
            </a:r>
            <a:r>
              <a:rPr sz="1400" spc="25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∆</a:t>
            </a:r>
            <a:r>
              <a:rPr sz="1400" spc="280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system</a:t>
            </a:r>
            <a:r>
              <a:rPr sz="1400" spc="251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consists</a:t>
            </a:r>
            <a:r>
              <a:rPr sz="1400" spc="25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2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24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balanced</a:t>
            </a:r>
            <a:r>
              <a:rPr sz="1400" spc="24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Y-connected</a:t>
            </a:r>
            <a:r>
              <a:rPr sz="1400" spc="24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source</a:t>
            </a:r>
            <a:r>
              <a:rPr sz="1400" spc="24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feeding</a:t>
            </a:r>
            <a:r>
              <a:rPr sz="1400" spc="24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0" marR="0">
              <a:lnSpc>
                <a:spcPts val="1568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balanced</a:t>
            </a:r>
            <a:r>
              <a:rPr sz="1400" spc="-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∆-connected load.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054717"/>
            <a:ext cx="7412235" cy="110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balanced Y-delta 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shown 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Fig.3.7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where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is Y-connected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is ∆-connected. There is, of course, no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 connection 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for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case. Assuming the positive sequence,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are again</a:t>
            </a:r>
          </a:p>
          <a:p>
            <a:pPr marL="0" marR="0">
              <a:lnSpc>
                <a:spcPts val="1645"/>
              </a:lnSpc>
              <a:spcBef>
                <a:spcPts val="3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  <a:r>
              <a:rPr sz="1400" spc="1097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  <a:r>
              <a:rPr sz="1400" spc="63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∠0</a:t>
            </a:r>
            <a:r>
              <a:rPr sz="1500" baseline="36857">
                <a:solidFill>
                  <a:srgbClr val="000000"/>
                </a:solidFill>
                <a:latin typeface="BDJQDC+Cambria Math"/>
                <a:cs typeface="BDJQDC+Cambria Math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1123" y="2767026"/>
            <a:ext cx="3518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푎푛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3868" y="2767026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푝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5591" y="2944866"/>
            <a:ext cx="473814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</a:p>
          <a:p>
            <a:pPr marL="8686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푏푛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50696" y="2928569"/>
            <a:ext cx="1352536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 spc="-324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  <a:r>
              <a:rPr sz="1500" spc="67" baseline="-21245">
                <a:solidFill>
                  <a:srgbClr val="000000"/>
                </a:solidFill>
                <a:latin typeface="BDJQDC+Cambria Math"/>
                <a:cs typeface="BDJQDC+Cambria Math"/>
              </a:rPr>
              <a:t>푝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∠−120</a:t>
            </a:r>
            <a:r>
              <a:rPr sz="1500" spc="81" baseline="36856">
                <a:solidFill>
                  <a:srgbClr val="000000"/>
                </a:solidFill>
                <a:latin typeface="BDJQDC+Cambria Math"/>
                <a:cs typeface="BDJQDC+Cambria Math"/>
              </a:rPr>
              <a:t>ꢀ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}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45002" y="2952486"/>
            <a:ext cx="79942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(ퟑ.</a:t>
            </a:r>
            <a:r>
              <a:rPr sz="1400" spc="-95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ퟏퟗ)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9308" y="3190698"/>
            <a:ext cx="150295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  <a:r>
              <a:rPr sz="1400" spc="989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  <a:r>
              <a:rPr sz="1400" spc="63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∠+120</a:t>
            </a:r>
            <a:r>
              <a:rPr sz="1500" baseline="36856">
                <a:solidFill>
                  <a:srgbClr val="000000"/>
                </a:solidFill>
                <a:latin typeface="BDJQDC+Cambria Math"/>
                <a:cs typeface="BDJQDC+Cambria Math"/>
              </a:rPr>
              <a:t>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9412" y="3292805"/>
            <a:ext cx="33665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푐푛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6916" y="3292805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푝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458702"/>
            <a:ext cx="402952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(as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section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3.1),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68451" y="3682863"/>
            <a:ext cx="470438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</a:p>
          <a:p>
            <a:pPr marL="8686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푎푏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2032" y="3666566"/>
            <a:ext cx="1734213" cy="44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  <a:r>
              <a:rPr sz="2100" spc="-80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√3</a:t>
            </a:r>
            <a:r>
              <a:rPr sz="2100" spc="-150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2100" spc="-324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  <a:r>
              <a:rPr sz="1000" spc="67">
                <a:solidFill>
                  <a:srgbClr val="000000"/>
                </a:solidFill>
                <a:latin typeface="BDJQDC+Cambria Math"/>
                <a:cs typeface="BDJQDC+Cambria Math"/>
              </a:rPr>
              <a:t>푝</a:t>
            </a:r>
            <a:r>
              <a:rPr sz="2100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∠30</a:t>
            </a:r>
            <a:r>
              <a:rPr sz="1500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ꢀ</a:t>
            </a:r>
            <a:r>
              <a:rPr sz="1500" spc="98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  <a:r>
              <a:rPr sz="2100" spc="243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</a:p>
          <a:p>
            <a:pPr marL="133840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퐴퐵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65404" y="3951554"/>
            <a:ext cx="2565703" cy="479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  <a:r>
              <a:rPr sz="1400" spc="1085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√3 푉</a:t>
            </a:r>
            <a:r>
              <a:rPr sz="1400" spc="63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∠ − 90</a:t>
            </a:r>
            <a:r>
              <a:rPr sz="1500" baseline="36857">
                <a:solidFill>
                  <a:srgbClr val="000000"/>
                </a:solidFill>
                <a:latin typeface="BDJQDC+Cambria Math"/>
                <a:cs typeface="BDJQDC+Cambria Math"/>
              </a:rPr>
              <a:t>ꢀ</a:t>
            </a:r>
            <a:r>
              <a:rPr sz="1500" spc="110" baseline="36857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  <a:r>
              <a:rPr sz="1400" spc="389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  <a:r>
              <a:rPr sz="1400" spc="1300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}</a:t>
            </a:r>
          </a:p>
          <a:p>
            <a:pPr marL="188734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퐵퐶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804792" y="3964804"/>
            <a:ext cx="8009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(ퟑ.</a:t>
            </a:r>
            <a:r>
              <a:rPr sz="1400" spc="-83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ퟐퟎ)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52272" y="4053663"/>
            <a:ext cx="33056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푏푐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00810" y="4053663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푝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4236542"/>
            <a:ext cx="2449033" cy="479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  <a:r>
              <a:rPr sz="1400" spc="965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√3 푉</a:t>
            </a:r>
            <a:r>
              <a:rPr sz="1400" spc="63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∠ − 150</a:t>
            </a:r>
            <a:r>
              <a:rPr sz="1500" baseline="36857">
                <a:solidFill>
                  <a:srgbClr val="000000"/>
                </a:solidFill>
                <a:latin typeface="BDJQDC+Cambria Math"/>
                <a:cs typeface="BDJQDC+Cambria Math"/>
              </a:rPr>
              <a:t>ꢀ</a:t>
            </a:r>
            <a:r>
              <a:rPr sz="1500" spc="101" baseline="36857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</a:p>
          <a:p>
            <a:pPr marL="196964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퐶퐴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11123" y="4338650"/>
            <a:ext cx="33350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푐푎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61186" y="4338650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푝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4487402"/>
            <a:ext cx="744575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showing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voltages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voltages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configuration.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 voltages,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can obtain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currents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03680" y="4875098"/>
            <a:ext cx="407301" cy="1245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5" baseline="25500">
                <a:solidFill>
                  <a:srgbClr val="000000"/>
                </a:solidFill>
                <a:latin typeface="BDJQDC+Cambria Math"/>
                <a:cs typeface="BDJQDC+Cambria Math"/>
              </a:rPr>
              <a:t>ꢁ</a:t>
            </a:r>
            <a:r>
              <a:rPr sz="800">
                <a:solidFill>
                  <a:srgbClr val="000000"/>
                </a:solidFill>
                <a:latin typeface="BDJQDC+Cambria Math"/>
                <a:cs typeface="BDJQDC+Cambria Math"/>
              </a:rPr>
              <a:t>ꢂꢃ</a:t>
            </a:r>
          </a:p>
          <a:p>
            <a:pPr marL="67055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 spc="-55">
                <a:solidFill>
                  <a:srgbClr val="000000"/>
                </a:solidFill>
                <a:latin typeface="BDJQDC+Cambria Math"/>
                <a:cs typeface="BDJQDC+Cambria Math"/>
              </a:rPr>
              <a:t>푍</a:t>
            </a:r>
            <a:r>
              <a:rPr sz="1200" baseline="-20400">
                <a:solidFill>
                  <a:srgbClr val="000000"/>
                </a:solidFill>
                <a:latin typeface="BDJQDC+Cambria Math"/>
                <a:cs typeface="BDJQDC+Cambria Math"/>
              </a:rPr>
              <a:t>∆</a:t>
            </a:r>
          </a:p>
          <a:p>
            <a:pPr marL="1066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5" baseline="25500">
                <a:solidFill>
                  <a:srgbClr val="000000"/>
                </a:solidFill>
                <a:latin typeface="BDJQDC+Cambria Math"/>
                <a:cs typeface="BDJQDC+Cambria Math"/>
              </a:rPr>
              <a:t>ꢁ</a:t>
            </a:r>
            <a:r>
              <a:rPr sz="800">
                <a:solidFill>
                  <a:srgbClr val="000000"/>
                </a:solidFill>
                <a:latin typeface="BDJQDC+Cambria Math"/>
                <a:cs typeface="BDJQDC+Cambria Math"/>
              </a:rPr>
              <a:t>ꢃꢄ</a:t>
            </a:r>
          </a:p>
          <a:p>
            <a:pPr marL="68580" marR="0">
              <a:lnSpc>
                <a:spcPts val="1167"/>
              </a:lnSpc>
              <a:spcBef>
                <a:spcPts val="206"/>
              </a:spcBef>
              <a:spcAft>
                <a:spcPct val="0"/>
              </a:spcAft>
            </a:pPr>
            <a:r>
              <a:rPr sz="1000" spc="-55">
                <a:solidFill>
                  <a:srgbClr val="000000"/>
                </a:solidFill>
                <a:latin typeface="BDJQDC+Cambria Math"/>
                <a:cs typeface="BDJQDC+Cambria Math"/>
              </a:rPr>
              <a:t>푍</a:t>
            </a:r>
            <a:r>
              <a:rPr sz="1200" baseline="-20400">
                <a:solidFill>
                  <a:srgbClr val="000000"/>
                </a:solidFill>
                <a:latin typeface="BDJQDC+Cambria Math"/>
                <a:cs typeface="BDJQDC+Cambria Math"/>
              </a:rPr>
              <a:t>∆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5" baseline="25500">
                <a:solidFill>
                  <a:srgbClr val="000000"/>
                </a:solidFill>
                <a:latin typeface="BDJQDC+Cambria Math"/>
                <a:cs typeface="BDJQDC+Cambria Math"/>
              </a:rPr>
              <a:t>ꢁ</a:t>
            </a:r>
            <a:r>
              <a:rPr sz="800">
                <a:solidFill>
                  <a:srgbClr val="000000"/>
                </a:solidFill>
                <a:latin typeface="BDJQDC+Cambria Math"/>
                <a:cs typeface="BDJQDC+Cambria Math"/>
              </a:rPr>
              <a:t>ꢄꢂ</a:t>
            </a:r>
          </a:p>
          <a:p>
            <a:pPr marL="45719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푍</a:t>
            </a:r>
          </a:p>
          <a:p>
            <a:pPr marL="118872" marR="0">
              <a:lnSpc>
                <a:spcPts val="942"/>
              </a:lnSpc>
              <a:spcBef>
                <a:spcPts val="5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BDJQDC+Cambria Math"/>
                <a:cs typeface="BDJQDC+Cambria Math"/>
              </a:rPr>
              <a:t>∆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80644" y="4931019"/>
            <a:ext cx="3342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퐼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82700" y="4931019"/>
            <a:ext cx="410576" cy="1188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</a:p>
          <a:p>
            <a:pPr marL="10668" marR="0">
              <a:lnSpc>
                <a:spcPts val="1645"/>
              </a:lnSpc>
              <a:spcBef>
                <a:spcPts val="121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11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27887" y="5016830"/>
            <a:ext cx="36010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퐴퐵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82168" y="5287635"/>
            <a:ext cx="485142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BDJQDC+Cambria Math"/>
                <a:cs typeface="BDJQDC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BDJQDC+Cambria Math"/>
                <a:cs typeface="BDJQDC+Cambria Math"/>
              </a:rPr>
              <a:t>퐵퐶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736214" y="5304399"/>
            <a:ext cx="8009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(ퟑ.</a:t>
            </a:r>
            <a:r>
              <a:rPr sz="1400" spc="-83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ퟐퟏ)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77595" y="5644251"/>
            <a:ext cx="406839" cy="42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spc="-86" baseline="28800">
                <a:solidFill>
                  <a:srgbClr val="000000"/>
                </a:solidFill>
                <a:latin typeface="BDJQDC+Cambria Math"/>
                <a:cs typeface="BDJQDC+Cambria Math"/>
              </a:rPr>
              <a:t>퐼</a:t>
            </a: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퐶퐴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06550" y="5723499"/>
            <a:ext cx="3887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ꢅ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5926868"/>
            <a:ext cx="7038879" cy="47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 currents have the same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are out 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with each other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="1" baseline="3600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591435" y="8317849"/>
            <a:ext cx="273836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Fig.3.7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 Y-∆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8679037"/>
            <a:ext cx="7447127" cy="6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KVL.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around loop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aABbna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9084554"/>
            <a:ext cx="211048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−푉</a:t>
            </a:r>
            <a:r>
              <a:rPr sz="1400" spc="1027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+ ꢉ</a:t>
            </a:r>
            <a:r>
              <a:rPr sz="1400" spc="314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퐼</a:t>
            </a:r>
            <a:r>
              <a:rPr sz="1400" spc="1272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  <a:r>
              <a:rPr sz="1400" spc="1215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44016" y="9170365"/>
            <a:ext cx="3518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푎푛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227124" y="9170365"/>
            <a:ext cx="4911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∆</a:t>
            </a:r>
            <a:r>
              <a:rPr sz="1000" spc="216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퐴퐵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877822" y="9170365"/>
            <a:ext cx="34884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푏푛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9296206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041196" y="9471599"/>
            <a:ext cx="832330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  <a:r>
              <a:rPr sz="1400" spc="1023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−</a:t>
            </a:r>
            <a:r>
              <a:rPr sz="1400" spc="314">
                <a:solidFill>
                  <a:srgbClr val="000000"/>
                </a:solidFill>
                <a:latin typeface="BDJQDC+Cambria Math"/>
                <a:cs typeface="BDJQDC+Cambria Math"/>
              </a:rPr>
              <a:t> </a:t>
            </a: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</a:p>
          <a:p>
            <a:pPr marL="7010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푎푛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059177" y="9471599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583814" y="9471599"/>
            <a:ext cx="488633" cy="72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푉</a:t>
            </a:r>
          </a:p>
          <a:p>
            <a:pPr marL="7772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퐴퐵</a:t>
            </a:r>
          </a:p>
          <a:p>
            <a:pPr marL="39624" marR="0">
              <a:lnSpc>
                <a:spcPts val="1645"/>
              </a:lnSpc>
              <a:spcBef>
                <a:spcPts val="16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BDJQDC+Cambria Math"/>
                <a:cs typeface="BDJQDC+Cambria Math"/>
              </a:rPr>
              <a:t>ꢉ</a:t>
            </a:r>
            <a:r>
              <a:rPr sz="1500" baseline="-20571">
                <a:solidFill>
                  <a:srgbClr val="000000"/>
                </a:solidFill>
                <a:latin typeface="BDJQDC+Cambria Math"/>
                <a:cs typeface="BDJQDC+Cambria Math"/>
              </a:rPr>
              <a:t>∆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620266" y="9557411"/>
            <a:ext cx="34884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푏푛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146045" y="9557411"/>
            <a:ext cx="34547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푎푏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9607235"/>
            <a:ext cx="3342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퐼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20216" y="960723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838198" y="960723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362835" y="960723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=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83328" y="9607235"/>
            <a:ext cx="74761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DJQDC+Cambria Math"/>
                <a:cs typeface="BDJQDC+Cambria Math"/>
              </a:rPr>
              <a:t>(3.22)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88263" y="9693047"/>
            <a:ext cx="36010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DJQDC+Cambria Math"/>
                <a:cs typeface="BDJQDC+Cambria Math"/>
              </a:rPr>
              <a:t>퐴퐵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323086" y="9726107"/>
            <a:ext cx="442635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BDJQDC+Cambria Math"/>
                <a:cs typeface="BDJQDC+Cambria Math"/>
              </a:rPr>
              <a:t>ꢉ</a:t>
            </a:r>
            <a:r>
              <a:rPr sz="1500" baseline="-20571">
                <a:solidFill>
                  <a:srgbClr val="000000"/>
                </a:solidFill>
                <a:latin typeface="BDJQDC+Cambria Math"/>
                <a:cs typeface="BDJQDC+Cambria Math"/>
              </a:rPr>
              <a:t>∆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094229" y="9726107"/>
            <a:ext cx="44301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4">
                <a:solidFill>
                  <a:srgbClr val="000000"/>
                </a:solidFill>
                <a:latin typeface="BDJQDC+Cambria Math"/>
                <a:cs typeface="BDJQDC+Cambria Math"/>
              </a:rPr>
              <a:t>ꢉ</a:t>
            </a:r>
            <a:r>
              <a:rPr sz="1500" baseline="-20571">
                <a:solidFill>
                  <a:srgbClr val="000000"/>
                </a:solidFill>
                <a:latin typeface="BDJQDC+Cambria Math"/>
                <a:cs typeface="BDJQDC+Cambria Math"/>
              </a:rPr>
              <a:t>∆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0936" y="1347461"/>
            <a:ext cx="2591998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4)</a:t>
            </a:r>
            <a:r>
              <a:rPr sz="1600" u="sng" spc="351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Power in a Balanced System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73133"/>
            <a:ext cx="7319814" cy="874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 us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consider the power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system.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begin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examining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instantaneous power absorbed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 This requires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analysis be done in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 domain. 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Y-connected load, the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are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910297"/>
            <a:ext cx="7449638" cy="481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the factor </a:t>
            </a:r>
            <a:r>
              <a:rPr sz="1400">
                <a:solidFill>
                  <a:srgbClr val="000000"/>
                </a:solidFill>
                <a:latin typeface="SGWPOS+Cambria Math"/>
                <a:cs typeface="SGWPOS+Cambria Math"/>
              </a:rPr>
              <a:t>√2</a:t>
            </a:r>
            <a:r>
              <a:rPr sz="1400" spc="28">
                <a:solidFill>
                  <a:srgbClr val="000000"/>
                </a:solidFill>
                <a:latin typeface="SGWPOS+Cambria Math"/>
                <a:cs typeface="SGWPO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necessary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2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i="1" baseline="-6856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350" b="1" i="1" spc="18" baseline="-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been defined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 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118602"/>
            <a:ext cx="737288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voltage. If </a:t>
            </a:r>
            <a:r>
              <a:rPr sz="1400">
                <a:solidFill>
                  <a:srgbClr val="000000"/>
                </a:solidFill>
                <a:latin typeface="SGWPOS+Cambria Math"/>
                <a:cs typeface="SGWPOS+Cambria Math"/>
              </a:rPr>
              <a:t>푍</a:t>
            </a:r>
            <a:r>
              <a:rPr sz="1400" spc="734">
                <a:solidFill>
                  <a:srgbClr val="000000"/>
                </a:solidFill>
                <a:latin typeface="SGWPOS+Cambria Math"/>
                <a:cs typeface="SGWPOS+Cambria Math"/>
              </a:rPr>
              <a:t> </a:t>
            </a:r>
            <a:r>
              <a:rPr sz="1400">
                <a:solidFill>
                  <a:srgbClr val="000000"/>
                </a:solidFill>
                <a:latin typeface="SGWPOS+Cambria Math"/>
                <a:cs typeface="SGWPO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GWPOS+Cambria Math"/>
                <a:cs typeface="SGWPOS+Cambria Math"/>
              </a:rPr>
              <a:t> </a:t>
            </a:r>
            <a:r>
              <a:rPr sz="1400">
                <a:solidFill>
                  <a:srgbClr val="000000"/>
                </a:solidFill>
                <a:latin typeface="SGWPOS+Cambria Math"/>
                <a:cs typeface="SGWPOS+Cambria Math"/>
              </a:rPr>
              <a:t>푍∠휃</a:t>
            </a:r>
            <a:r>
              <a:rPr sz="1400" spc="43">
                <a:solidFill>
                  <a:srgbClr val="000000"/>
                </a:solidFill>
                <a:latin typeface="SGWPOS+Cambria Math"/>
                <a:cs typeface="SGWPOS+Cambria Math"/>
              </a:rPr>
              <a:t> </a:t>
            </a:r>
            <a:r>
              <a:rPr sz="1400">
                <a:solidFill>
                  <a:srgbClr val="000000"/>
                </a:solidFill>
                <a:latin typeface="SGWPOS+Cambria Math"/>
                <a:cs typeface="SGWPOS+Cambria Math"/>
              </a:rPr>
              <a:t>,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 behind their corresponding phase voltages by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17574" y="3204414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GWPOS+Cambria Math"/>
                <a:cs typeface="SGWPOS+Cambria Math"/>
              </a:rPr>
              <a:t>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327391"/>
            <a:ext cx="86263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0">
                <a:solidFill>
                  <a:srgbClr val="000000"/>
                </a:solidFill>
                <a:latin typeface="SGWPOS+Cambria Math"/>
                <a:cs typeface="SGWPOS+Cambria Math"/>
              </a:rPr>
              <a:t>휃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4210034"/>
            <a:ext cx="7361333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="1" i="1" baseline="-6857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350" b="1" i="1" spc="16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current. The total instantaneous power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instantaneous powers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 phases; that is,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5799566"/>
            <a:ext cx="2912589" cy="117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 the trigonometric identity</a:t>
            </a:r>
          </a:p>
          <a:p>
            <a:pPr marL="0" marR="0">
              <a:lnSpc>
                <a:spcPts val="1554"/>
              </a:lnSpc>
              <a:spcBef>
                <a:spcPts val="398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8810101"/>
            <a:ext cx="7275121" cy="128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 the total instantaneous power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 three-phase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constant—it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 change 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instantaneous power of each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does. This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true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whether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 is Y- or ∆-connected.</a:t>
            </a:r>
          </a:p>
          <a:p>
            <a:pPr marL="0" marR="0">
              <a:lnSpc>
                <a:spcPts val="1554"/>
              </a:lnSpc>
              <a:spcBef>
                <a:spcPts val="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 important reason for using 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generate and distribute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look into another reason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little later. Since the total instantaneous power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88729"/>
            <a:ext cx="7454276" cy="874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Eq. (3.21). This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more general way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finding the phase currents.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obtained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 by applying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KCL at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nodes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3204429"/>
            <a:ext cx="7440497" cy="482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showing that the magnitude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 current is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√3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magnitude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7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15819" y="3291331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5829" y="329133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418697"/>
            <a:ext cx="100846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current, 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5506958"/>
            <a:ext cx="5032009" cy="1691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588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Also, 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corresponding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="1" spc="220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positive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sequence.</a:t>
            </a:r>
            <a:r>
              <a:rPr sz="14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Fig.3.8</a:t>
            </a:r>
            <a:r>
              <a:rPr sz="1400" spc="21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phasor</a:t>
            </a:r>
          </a:p>
          <a:p>
            <a:pPr marL="0" marR="0">
              <a:lnSpc>
                <a:spcPts val="1554"/>
              </a:lnSpc>
              <a:spcBef>
                <a:spcPts val="1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diagram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illustrating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relationship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currents.</a:t>
            </a:r>
          </a:p>
          <a:p>
            <a:pPr marL="132588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alternative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analyzing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Y-∆</a:t>
            </a:r>
            <a:r>
              <a:rPr sz="140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∆-connected load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 equivalent Y-connected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 Using the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Y-∆ transformation formula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(3.8),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30701" y="7694152"/>
            <a:ext cx="3628224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Fig.3.8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Phasor diagram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illustrating 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relationship between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and line currents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8308705"/>
            <a:ext cx="7453076" cy="1281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transformation,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Y-Y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Y-∆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Fig.3.7</a:t>
            </a:r>
            <a:r>
              <a:rPr sz="1400" spc="10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singlephase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6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Fig.3.9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allows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00" spc="6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currents.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(3.25)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utilizing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9329734"/>
            <a:ext cx="44028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1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1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leads</a:t>
            </a:r>
            <a:r>
              <a:rPr sz="1400" spc="1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9528505"/>
            <a:ext cx="2787802" cy="471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corresponding line current by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30345" y="9535474"/>
            <a:ext cx="33279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Fig.3.9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single-phase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 circuit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40884" y="9739690"/>
            <a:ext cx="21162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 balanced Y-∆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9705"/>
            <a:ext cx="7456276" cy="89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3:</a:t>
            </a:r>
            <a:r>
              <a:rPr sz="1400" b="1" spc="115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-sequence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baseline="-6856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350" b="1" spc="163" baseline="-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b="1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PDNLV+Cambria Math"/>
                <a:cs typeface="LPDNLV+Cambria Math"/>
              </a:rPr>
              <a:t>ퟏퟎퟎ∠ ퟏퟎ</a:t>
            </a:r>
            <a:r>
              <a:rPr sz="1500" baseline="36857">
                <a:solidFill>
                  <a:srgbClr val="000000"/>
                </a:solidFill>
                <a:latin typeface="LPDNLV+Cambria Math"/>
                <a:cs typeface="LPDNLV+Cambria Math"/>
              </a:rPr>
              <a:t>ퟎ</a:t>
            </a:r>
            <a:r>
              <a:rPr sz="1500" spc="31" baseline="36857">
                <a:solidFill>
                  <a:srgbClr val="000000"/>
                </a:solidFill>
                <a:latin typeface="LPDNLV+Cambria Math"/>
                <a:cs typeface="LPDNLV+Cambria Math"/>
              </a:rPr>
              <a:t> </a:t>
            </a:r>
            <a:r>
              <a:rPr sz="2100" baseline="36857">
                <a:solidFill>
                  <a:srgbClr val="000000"/>
                </a:solidFill>
                <a:latin typeface="LPDNLV+Cambria Math"/>
                <a:cs typeface="LPDNLV+Cambria Math"/>
              </a:rPr>
              <a:t>퐕</a:t>
            </a:r>
            <a:r>
              <a:rPr sz="2100" spc="144" baseline="36857">
                <a:solidFill>
                  <a:srgbClr val="000000"/>
                </a:solidFill>
                <a:latin typeface="LPDNLV+Cambria Math"/>
                <a:cs typeface="LPDNL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∆-connected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(8+j4)Ω</a:t>
            </a:r>
            <a:r>
              <a:rPr sz="1400" b="1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5216" y="2008997"/>
            <a:ext cx="362149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can be resolved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8685734"/>
            <a:ext cx="6900826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H.W.3:</a:t>
            </a:r>
            <a:r>
              <a:rPr sz="1400" b="1" spc="53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PDNLV+Cambria Math"/>
                <a:cs typeface="LPDNLV+Cambria Math"/>
              </a:rPr>
              <a:t>푽</a:t>
            </a:r>
            <a:r>
              <a:rPr sz="1500" baseline="-20571">
                <a:solidFill>
                  <a:srgbClr val="000000"/>
                </a:solidFill>
                <a:latin typeface="LPDNLV+Cambria Math"/>
                <a:cs typeface="LPDNLV+Cambria Math"/>
              </a:rPr>
              <a:t>푨푩</a:t>
            </a:r>
            <a:r>
              <a:rPr sz="1500" spc="123" baseline="-20571">
                <a:solidFill>
                  <a:srgbClr val="000000"/>
                </a:solidFill>
                <a:latin typeface="LPDNLV+Cambria Math"/>
                <a:cs typeface="LPDNLV+Cambria Math"/>
              </a:rPr>
              <a:t> </a:t>
            </a:r>
            <a:r>
              <a:rPr sz="1400">
                <a:solidFill>
                  <a:srgbClr val="000000"/>
                </a:solidFill>
                <a:latin typeface="LPDNLV+Cambria Math"/>
                <a:cs typeface="LPDNL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PDNLV+Cambria Math"/>
                <a:cs typeface="LPDNLV+Cambria Math"/>
              </a:rPr>
              <a:t> </a:t>
            </a:r>
            <a:r>
              <a:rPr sz="1400">
                <a:solidFill>
                  <a:srgbClr val="000000"/>
                </a:solidFill>
                <a:latin typeface="LPDNLV+Cambria Math"/>
                <a:cs typeface="LPDNLV+Cambria Math"/>
              </a:rPr>
              <a:t>ퟐퟒퟎ∠−ퟐퟎ</a:t>
            </a:r>
            <a:r>
              <a:rPr sz="1500" baseline="36856">
                <a:solidFill>
                  <a:srgbClr val="000000"/>
                </a:solidFill>
                <a:latin typeface="LPDNLV+Cambria Math"/>
                <a:cs typeface="LPDNLV+Cambria Math"/>
              </a:rPr>
              <a:t>ퟎ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00443" y="8654243"/>
            <a:ext cx="707780" cy="55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PDNLV+Cambria Math"/>
                <a:cs typeface="LPDNLV+Cambria Math"/>
              </a:rPr>
              <a:t>푽</a:t>
            </a:r>
            <a:r>
              <a:rPr sz="1800" spc="31">
                <a:solidFill>
                  <a:srgbClr val="000000"/>
                </a:solidFill>
                <a:latin typeface="LPDNLV+Cambria Math"/>
                <a:cs typeface="LPDNL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8900617"/>
            <a:ext cx="7452951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-connected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PDNLV+Cambria Math"/>
                <a:cs typeface="LPDNLV+Cambria Math"/>
              </a:rPr>
              <a:t>ퟐퟎ∠ퟒퟎ</a:t>
            </a:r>
            <a:r>
              <a:rPr sz="1500" spc="62" baseline="36857">
                <a:solidFill>
                  <a:srgbClr val="000000"/>
                </a:solidFill>
                <a:latin typeface="LPDNLV+Cambria Math"/>
                <a:cs typeface="LPDNLV+Cambria Math"/>
              </a:rPr>
              <a:t>ퟎ</a:t>
            </a:r>
            <a:r>
              <a:rPr sz="2100" baseline="36857">
                <a:solidFill>
                  <a:srgbClr val="000000"/>
                </a:solidFill>
                <a:latin typeface="LPDNLV+Cambria Math"/>
                <a:cs typeface="LPDNLV+Cambria Math"/>
              </a:rPr>
              <a:t>Ω,</a:t>
            </a:r>
            <a:r>
              <a:rPr sz="2100" spc="-174" baseline="36857">
                <a:solidFill>
                  <a:srgbClr val="000000"/>
                </a:solidFill>
                <a:latin typeface="LPDNLV+Cambria Math"/>
                <a:cs typeface="LPDNL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9133189"/>
            <a:ext cx="2920359" cy="691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currents. Assume the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abc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sequence.</a:t>
            </a:r>
          </a:p>
          <a:p>
            <a:pPr marL="0" marR="0">
              <a:lnSpc>
                <a:spcPts val="1554"/>
              </a:lnSpc>
              <a:spcBef>
                <a:spcPts val="182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400" y="1348985"/>
            <a:ext cx="3219229" cy="526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3.3)</a:t>
            </a:r>
            <a:r>
              <a:rPr sz="1600" i="1" spc="43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Balanced Delta-Delta Connection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753488"/>
            <a:ext cx="7452217" cy="891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65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balanced</a:t>
            </a:r>
            <a:r>
              <a:rPr sz="1400" spc="130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∆-∆</a:t>
            </a:r>
            <a:r>
              <a:rPr sz="1400" spc="161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system</a:t>
            </a:r>
            <a:r>
              <a:rPr sz="1400" spc="132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4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one</a:t>
            </a:r>
            <a:r>
              <a:rPr sz="1400" spc="1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00" spc="1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sz="1400" spc="12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both</a:t>
            </a:r>
            <a:r>
              <a:rPr sz="1400" spc="12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2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balanced</a:t>
            </a:r>
            <a:r>
              <a:rPr sz="1400" spc="12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source</a:t>
            </a:r>
            <a:r>
              <a:rPr sz="1400" spc="1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400" spc="1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balanced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load are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∆-connected.</a:t>
            </a:r>
          </a:p>
          <a:p>
            <a:pPr marL="0" marR="0">
              <a:lnSpc>
                <a:spcPts val="1554"/>
              </a:lnSpc>
              <a:spcBef>
                <a:spcPts val="1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source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well as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may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delta-connected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shown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63419" y="4297425"/>
            <a:ext cx="3033647" cy="46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Fig.3.10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balanced ∆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661138"/>
            <a:ext cx="673705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 a positive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 voltages for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are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4068" y="4879203"/>
            <a:ext cx="470438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푉</a:t>
            </a:r>
          </a:p>
          <a:p>
            <a:pPr marL="8686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LBWSL+Cambria Math"/>
                <a:cs typeface="ULBWSL+Cambria Math"/>
              </a:rPr>
              <a:t>푎푏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7648" y="4862906"/>
            <a:ext cx="1384187" cy="44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baseline="288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  <a:r>
              <a:rPr sz="2100" spc="231" baseline="28800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2100" spc="-324" baseline="28800">
                <a:solidFill>
                  <a:srgbClr val="000000"/>
                </a:solidFill>
                <a:latin typeface="ULBWSL+Cambria Math"/>
                <a:cs typeface="ULBWSL+Cambria Math"/>
              </a:rPr>
              <a:t>푉</a:t>
            </a:r>
            <a:r>
              <a:rPr sz="1000" spc="67">
                <a:solidFill>
                  <a:srgbClr val="000000"/>
                </a:solidFill>
                <a:latin typeface="ULBWSL+Cambria Math"/>
                <a:cs typeface="ULBWSL+Cambria Math"/>
              </a:rPr>
              <a:t>푝</a:t>
            </a:r>
            <a:r>
              <a:rPr sz="2100" baseline="28800">
                <a:solidFill>
                  <a:srgbClr val="000000"/>
                </a:solidFill>
                <a:latin typeface="ULBWSL+Cambria Math"/>
                <a:cs typeface="ULBWSL+Cambria Math"/>
              </a:rPr>
              <a:t>∠0</a:t>
            </a:r>
            <a:r>
              <a:rPr sz="1500" baseline="28800">
                <a:solidFill>
                  <a:srgbClr val="000000"/>
                </a:solidFill>
                <a:latin typeface="ULBWSL+Cambria Math"/>
                <a:cs typeface="ULBWSL+Cambria Math"/>
              </a:rPr>
              <a:t>ꢀ</a:t>
            </a:r>
            <a:r>
              <a:rPr sz="1500" spc="110" baseline="28800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  <a:r>
              <a:rPr sz="2100" spc="231" baseline="28800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ULBWSL+Cambria Math"/>
                <a:cs typeface="ULBWSL+Cambria Math"/>
              </a:rPr>
              <a:t>푉</a:t>
            </a:r>
          </a:p>
          <a:p>
            <a:pPr marL="102407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LBWSL+Cambria Math"/>
                <a:cs typeface="ULBWSL+Cambria Math"/>
              </a:rPr>
              <a:t>퐴퐵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126558"/>
            <a:ext cx="2404464" cy="501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푉</a:t>
            </a:r>
            <a:r>
              <a:rPr sz="1400" spc="1085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  <a:r>
              <a:rPr sz="1400" spc="698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푉</a:t>
            </a:r>
            <a:r>
              <a:rPr sz="1400" spc="63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∠ − 120</a:t>
            </a:r>
            <a:r>
              <a:rPr sz="1500" baseline="36857">
                <a:solidFill>
                  <a:srgbClr val="000000"/>
                </a:solidFill>
                <a:latin typeface="ULBWSL+Cambria Math"/>
                <a:cs typeface="ULBWSL+Cambria Math"/>
              </a:rPr>
              <a:t>ꢀ</a:t>
            </a:r>
            <a:r>
              <a:rPr sz="1500" spc="98" baseline="36857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  <a:r>
              <a:rPr sz="1400" spc="401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푉</a:t>
            </a:r>
            <a:r>
              <a:rPr sz="1400" spc="1107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}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39946" y="5150475"/>
            <a:ext cx="80120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(ퟑ.</a:t>
            </a:r>
            <a:r>
              <a:rPr sz="1400" spc="-85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ퟐퟗ)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7887" y="5228666"/>
            <a:ext cx="33056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LBWSL+Cambria Math"/>
                <a:cs typeface="ULBWSL+Cambria Math"/>
              </a:rPr>
              <a:t>푏푐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60068" y="5228666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LBWSL+Cambria Math"/>
                <a:cs typeface="ULBWSL+Cambria Math"/>
              </a:rPr>
              <a:t>푝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12542" y="5228666"/>
            <a:ext cx="35300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LBWSL+Cambria Math"/>
                <a:cs typeface="ULBWSL+Cambria Math"/>
              </a:rPr>
              <a:t>퐵퐶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5404" y="5388686"/>
            <a:ext cx="204808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푉</a:t>
            </a:r>
            <a:r>
              <a:rPr sz="1400" spc="965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  <a:r>
              <a:rPr sz="1400" spc="698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푉</a:t>
            </a:r>
            <a:r>
              <a:rPr sz="1400" spc="63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∠ + 120</a:t>
            </a:r>
            <a:r>
              <a:rPr sz="1500" baseline="36857">
                <a:solidFill>
                  <a:srgbClr val="000000"/>
                </a:solidFill>
                <a:latin typeface="ULBWSL+Cambria Math"/>
                <a:cs typeface="ULBWSL+Cambria Math"/>
              </a:rPr>
              <a:t>ꢀ</a:t>
            </a:r>
            <a:r>
              <a:rPr sz="1500" spc="98" baseline="36857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  <a:r>
              <a:rPr sz="1400" spc="401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푉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5508" y="5490794"/>
            <a:ext cx="33350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LBWSL+Cambria Math"/>
                <a:cs typeface="ULBWSL+Cambria Math"/>
              </a:rPr>
              <a:t>푐푎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69212" y="5490794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LBWSL+Cambria Math"/>
                <a:cs typeface="ULBWSL+Cambria Math"/>
              </a:rPr>
              <a:t>푝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21686" y="5490794"/>
            <a:ext cx="35096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LBWSL+Cambria Math"/>
                <a:cs typeface="ULBWSL+Cambria Math"/>
              </a:rPr>
              <a:t>퐶퐴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5918692"/>
            <a:ext cx="7344050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are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as the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voltages. From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assuming there is no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impedances,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deltaconnected source are equal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impedances.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6531340"/>
            <a:ext cx="19163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 currents are,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08252" y="6716345"/>
            <a:ext cx="437682" cy="1248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5" baseline="25499">
                <a:solidFill>
                  <a:srgbClr val="000000"/>
                </a:solidFill>
                <a:latin typeface="ULBWSL+Cambria Math"/>
                <a:cs typeface="ULBWSL+Cambria Math"/>
              </a:rPr>
              <a:t>ꢁ</a:t>
            </a:r>
            <a:r>
              <a:rPr sz="800">
                <a:solidFill>
                  <a:srgbClr val="000000"/>
                </a:solidFill>
                <a:latin typeface="ULBWSL+Cambria Math"/>
                <a:cs typeface="ULBWSL+Cambria Math"/>
              </a:rPr>
              <a:t>ꢂꢃ</a:t>
            </a:r>
          </a:p>
          <a:p>
            <a:pPr marL="62483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 spc="-55">
                <a:solidFill>
                  <a:srgbClr val="000000"/>
                </a:solidFill>
                <a:latin typeface="ULBWSL+Cambria Math"/>
                <a:cs typeface="ULBWSL+Cambria Math"/>
              </a:rPr>
              <a:t>푍</a:t>
            </a:r>
            <a:r>
              <a:rPr sz="1200" baseline="-20399">
                <a:solidFill>
                  <a:srgbClr val="000000"/>
                </a:solidFill>
                <a:latin typeface="ULBWSL+Cambria Math"/>
                <a:cs typeface="ULBWSL+Cambria Math"/>
              </a:rPr>
              <a:t>∆</a:t>
            </a:r>
          </a:p>
          <a:p>
            <a:pPr marL="3200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000000"/>
                </a:solidFill>
                <a:latin typeface="ULBWSL+Cambria Math"/>
                <a:cs typeface="ULBWSL+Cambria Math"/>
              </a:rPr>
              <a:t>ꢁ</a:t>
            </a:r>
            <a:r>
              <a:rPr sz="800">
                <a:solidFill>
                  <a:srgbClr val="000000"/>
                </a:solidFill>
                <a:latin typeface="ULBWSL+Cambria Math"/>
                <a:cs typeface="ULBWSL+Cambria Math"/>
              </a:rPr>
              <a:t>ꢃꢆ</a:t>
            </a:r>
          </a:p>
          <a:p>
            <a:pPr marL="91439" marR="0">
              <a:lnSpc>
                <a:spcPts val="1167"/>
              </a:lnSpc>
              <a:spcBef>
                <a:spcPts val="206"/>
              </a:spcBef>
              <a:spcAft>
                <a:spcPct val="0"/>
              </a:spcAft>
            </a:pPr>
            <a:r>
              <a:rPr sz="1000" spc="-55">
                <a:solidFill>
                  <a:srgbClr val="000000"/>
                </a:solidFill>
                <a:latin typeface="ULBWSL+Cambria Math"/>
                <a:cs typeface="ULBWSL+Cambria Math"/>
              </a:rPr>
              <a:t>푍</a:t>
            </a:r>
            <a:r>
              <a:rPr sz="1200" baseline="-20400">
                <a:solidFill>
                  <a:srgbClr val="000000"/>
                </a:solidFill>
                <a:latin typeface="ULBWSL+Cambria Math"/>
                <a:cs typeface="ULBWSL+Cambria Math"/>
              </a:rPr>
              <a:t>∆</a:t>
            </a:r>
          </a:p>
          <a:p>
            <a:pPr marL="4114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5" baseline="25500">
                <a:solidFill>
                  <a:srgbClr val="000000"/>
                </a:solidFill>
                <a:latin typeface="ULBWSL+Cambria Math"/>
                <a:cs typeface="ULBWSL+Cambria Math"/>
              </a:rPr>
              <a:t>ꢁ</a:t>
            </a:r>
            <a:r>
              <a:rPr sz="800">
                <a:solidFill>
                  <a:srgbClr val="000000"/>
                </a:solidFill>
                <a:latin typeface="ULBWSL+Cambria Math"/>
                <a:cs typeface="ULBWSL+Cambria Math"/>
              </a:rPr>
              <a:t>ꢆꢂ</a:t>
            </a:r>
          </a:p>
          <a:p>
            <a:pPr marL="88391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 spc="-55">
                <a:solidFill>
                  <a:srgbClr val="000000"/>
                </a:solidFill>
                <a:latin typeface="ULBWSL+Cambria Math"/>
                <a:cs typeface="ULBWSL+Cambria Math"/>
              </a:rPr>
              <a:t>푍</a:t>
            </a:r>
            <a:r>
              <a:rPr sz="1200" baseline="-20399">
                <a:solidFill>
                  <a:srgbClr val="000000"/>
                </a:solidFill>
                <a:latin typeface="ULBWSL+Cambria Math"/>
                <a:cs typeface="ULBWSL+Cambria Math"/>
              </a:rPr>
              <a:t>∆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81226" y="6716345"/>
            <a:ext cx="401176" cy="1251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000000"/>
                </a:solidFill>
                <a:latin typeface="ULBWSL+Cambria Math"/>
                <a:cs typeface="ULBWSL+Cambria Math"/>
              </a:rPr>
              <a:t>ꢁ</a:t>
            </a:r>
            <a:r>
              <a:rPr sz="800">
                <a:solidFill>
                  <a:srgbClr val="000000"/>
                </a:solidFill>
                <a:latin typeface="ULBWSL+Cambria Math"/>
                <a:cs typeface="ULBWSL+Cambria Math"/>
              </a:rPr>
              <a:t>ꢄꢅ</a:t>
            </a:r>
          </a:p>
          <a:p>
            <a:pPr marL="53339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 spc="-55">
                <a:solidFill>
                  <a:srgbClr val="000000"/>
                </a:solidFill>
                <a:latin typeface="ULBWSL+Cambria Math"/>
                <a:cs typeface="ULBWSL+Cambria Math"/>
              </a:rPr>
              <a:t>푍</a:t>
            </a:r>
            <a:r>
              <a:rPr sz="1200" baseline="-20399">
                <a:solidFill>
                  <a:srgbClr val="000000"/>
                </a:solidFill>
                <a:latin typeface="ULBWSL+Cambria Math"/>
                <a:cs typeface="ULBWSL+Cambria Math"/>
              </a:rPr>
              <a:t>∆</a:t>
            </a:r>
          </a:p>
          <a:p>
            <a:pPr marL="2438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000000"/>
                </a:solidFill>
                <a:latin typeface="ULBWSL+Cambria Math"/>
                <a:cs typeface="ULBWSL+Cambria Math"/>
              </a:rPr>
              <a:t>ꢁ</a:t>
            </a:r>
            <a:r>
              <a:rPr sz="800">
                <a:solidFill>
                  <a:srgbClr val="000000"/>
                </a:solidFill>
                <a:latin typeface="ULBWSL+Cambria Math"/>
                <a:cs typeface="ULBWSL+Cambria Math"/>
              </a:rPr>
              <a:t>ꢅꢇ</a:t>
            </a:r>
          </a:p>
          <a:p>
            <a:pPr marL="70103" marR="0">
              <a:lnSpc>
                <a:spcPts val="1167"/>
              </a:lnSpc>
              <a:spcBef>
                <a:spcPts val="206"/>
              </a:spcBef>
              <a:spcAft>
                <a:spcPct val="0"/>
              </a:spcAft>
            </a:pPr>
            <a:r>
              <a:rPr sz="1000" spc="-55">
                <a:solidFill>
                  <a:srgbClr val="000000"/>
                </a:solidFill>
                <a:latin typeface="ULBWSL+Cambria Math"/>
                <a:cs typeface="ULBWSL+Cambria Math"/>
              </a:rPr>
              <a:t>푍</a:t>
            </a:r>
            <a:r>
              <a:rPr sz="1200" baseline="-20400">
                <a:solidFill>
                  <a:srgbClr val="000000"/>
                </a:solidFill>
                <a:latin typeface="ULBWSL+Cambria Math"/>
                <a:cs typeface="ULBWSL+Cambria Math"/>
              </a:rPr>
              <a:t>∆</a:t>
            </a:r>
          </a:p>
          <a:p>
            <a:pPr marL="914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LBWSL+Cambria Math"/>
                <a:cs typeface="ULBWSL+Cambria Math"/>
              </a:rPr>
              <a:t>ꢁ</a:t>
            </a:r>
          </a:p>
          <a:p>
            <a:pPr marL="71627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LBWSL+Cambria Math"/>
                <a:cs typeface="ULBWSL+Cambria Math"/>
              </a:rPr>
              <a:t>ꢇꢄ</a:t>
            </a:r>
          </a:p>
          <a:p>
            <a:pPr marL="36575" marR="0">
              <a:lnSpc>
                <a:spcPts val="1167"/>
              </a:lnSpc>
              <a:spcBef>
                <a:spcPts val="206"/>
              </a:spcBef>
              <a:spcAft>
                <a:spcPct val="0"/>
              </a:spcAft>
            </a:pPr>
            <a:r>
              <a:rPr sz="1000" spc="-55">
                <a:solidFill>
                  <a:srgbClr val="000000"/>
                </a:solidFill>
                <a:latin typeface="ULBWSL+Cambria Math"/>
                <a:cs typeface="ULBWSL+Cambria Math"/>
              </a:rPr>
              <a:t>푍</a:t>
            </a:r>
            <a:r>
              <a:rPr sz="1200" baseline="-20399">
                <a:solidFill>
                  <a:srgbClr val="000000"/>
                </a:solidFill>
                <a:latin typeface="ULBWSL+Cambria Math"/>
                <a:cs typeface="ULBWSL+Cambria Math"/>
              </a:rPr>
              <a:t>∆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80644" y="6772264"/>
            <a:ext cx="3342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퐼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87272" y="6772264"/>
            <a:ext cx="441056" cy="1188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</a:p>
          <a:p>
            <a:pPr marL="32004" marR="0">
              <a:lnSpc>
                <a:spcPts val="1645"/>
              </a:lnSpc>
              <a:spcBef>
                <a:spcPts val="121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</a:p>
          <a:p>
            <a:pPr marL="41147" marR="0">
              <a:lnSpc>
                <a:spcPts val="1645"/>
              </a:lnSpc>
              <a:spcBef>
                <a:spcPts val="11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58722" y="6772264"/>
            <a:ext cx="425816" cy="1188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</a:p>
          <a:p>
            <a:pPr marL="25908" marR="0">
              <a:lnSpc>
                <a:spcPts val="1645"/>
              </a:lnSpc>
              <a:spcBef>
                <a:spcPts val="121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</a:p>
          <a:p>
            <a:pPr marL="10667" marR="0">
              <a:lnSpc>
                <a:spcPts val="1645"/>
              </a:lnSpc>
              <a:spcBef>
                <a:spcPts val="11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27887" y="6858076"/>
            <a:ext cx="36010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LBWSL+Cambria Math"/>
                <a:cs typeface="ULBWSL+Cambria Math"/>
              </a:rPr>
              <a:t>퐴퐵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09600" y="7128881"/>
            <a:ext cx="485142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ULBWSL+Cambria Math"/>
                <a:cs typeface="ULBWSL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ULBWSL+Cambria Math"/>
                <a:cs typeface="ULBWSL+Cambria Math"/>
              </a:rPr>
              <a:t>퐵퐶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290951" y="7145645"/>
            <a:ext cx="79968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(ퟑ.</a:t>
            </a:r>
            <a:r>
              <a:rPr sz="1400" spc="-95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ퟑퟎ)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23316" y="7485497"/>
            <a:ext cx="406839" cy="424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spc="-86" baseline="28800">
                <a:solidFill>
                  <a:srgbClr val="000000"/>
                </a:solidFill>
                <a:latin typeface="ULBWSL+Cambria Math"/>
                <a:cs typeface="ULBWSL+Cambria Math"/>
              </a:rPr>
              <a:t>퐼</a:t>
            </a:r>
            <a:r>
              <a:rPr sz="1000">
                <a:solidFill>
                  <a:srgbClr val="000000"/>
                </a:solidFill>
                <a:latin typeface="ULBWSL+Cambria Math"/>
                <a:cs typeface="ULBWSL+Cambria Math"/>
              </a:rPr>
              <a:t>퐶퐴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61285" y="7564745"/>
            <a:ext cx="3887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ꢈ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7933420"/>
            <a:ext cx="7449825" cy="874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just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previous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section,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some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formulas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derived</a:t>
            </a:r>
            <a:r>
              <a:rPr sz="14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here.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54"/>
              </a:lnSpc>
              <a:spcBef>
                <a:spcPts val="1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 KCL at nodes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as we did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previous section: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8950309"/>
            <a:ext cx="744364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Also,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last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section,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lags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corresponding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9172946"/>
            <a:ext cx="7454228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i="1" spc="7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LBWSL+Cambria Math"/>
                <a:cs typeface="ULBWSL+Cambria Math"/>
              </a:rPr>
              <a:t>√3</a:t>
            </a:r>
            <a:r>
              <a:rPr sz="1400" spc="519">
                <a:solidFill>
                  <a:srgbClr val="000000"/>
                </a:solidFill>
                <a:latin typeface="ULBWSL+Cambria Math"/>
                <a:cs typeface="ULBWSL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times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i="1" spc="6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311019" y="9252711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987541" y="9252711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9387646"/>
            <a:ext cx="8161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current,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744980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alternative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analyzing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∆-∆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convert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53433" y="1535633"/>
            <a:ext cx="313047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000000"/>
                </a:solidFill>
                <a:latin typeface="RLUCAM+Cambria Math"/>
                <a:cs typeface="RLUCAM+Cambria Math"/>
              </a:rPr>
              <a:t>풁</a:t>
            </a:r>
            <a:r>
              <a:rPr sz="800">
                <a:solidFill>
                  <a:srgbClr val="000000"/>
                </a:solidFill>
                <a:latin typeface="RLUCAM+Cambria Math"/>
                <a:cs typeface="RLUCAM+Cambria Math"/>
              </a:rPr>
              <a:t>∆</a:t>
            </a:r>
          </a:p>
          <a:p>
            <a:pPr marL="35051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LUCAM+Cambria Math"/>
                <a:cs typeface="RLUCAM+Cambria Math"/>
              </a:rPr>
              <a:t>ퟑ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591554"/>
            <a:ext cx="4283337" cy="727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equivalents.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already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LUCAM+Cambria Math"/>
                <a:cs typeface="RLUCAM+Cambria Math"/>
              </a:rPr>
              <a:t>풁</a:t>
            </a:r>
            <a:r>
              <a:rPr sz="1500" baseline="-20571">
                <a:solidFill>
                  <a:srgbClr val="000000"/>
                </a:solidFill>
                <a:latin typeface="RLUCAM+Cambria Math"/>
                <a:cs typeface="RLUCAM+Cambria Math"/>
              </a:rPr>
              <a:t>풀</a:t>
            </a:r>
            <a:r>
              <a:rPr sz="1500" spc="114" baseline="-20571">
                <a:solidFill>
                  <a:srgbClr val="000000"/>
                </a:solidFill>
                <a:latin typeface="RLUCAM+Cambria Math"/>
                <a:cs typeface="RLUCAM+Cambria Math"/>
              </a:rPr>
              <a:t> </a:t>
            </a:r>
            <a:r>
              <a:rPr sz="1400">
                <a:solidFill>
                  <a:srgbClr val="000000"/>
                </a:solidFill>
                <a:latin typeface="RLUCAM+Cambria Math"/>
                <a:cs typeface="RLUCAM+Cambria Math"/>
              </a:rPr>
              <a:t>=</a:t>
            </a:r>
          </a:p>
          <a:p>
            <a:pPr marL="0" marR="0">
              <a:lnSpc>
                <a:spcPts val="1554"/>
              </a:lnSpc>
              <a:spcBef>
                <a:spcPts val="23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a Y-connected source, see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next section.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51553" y="1602089"/>
            <a:ext cx="28430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convert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∆-connected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440289"/>
            <a:ext cx="7456492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35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4:</a:t>
            </a:r>
            <a:r>
              <a:rPr sz="1400" b="1" spc="172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∆-connected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(20</a:t>
            </a:r>
            <a:r>
              <a:rPr sz="1400" b="1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00" b="1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j15)</a:t>
            </a:r>
            <a:r>
              <a:rPr sz="1400" b="1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b="1" spc="10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14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8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-connected,</a:t>
            </a:r>
            <a:r>
              <a:rPr sz="1400" spc="14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positive-sequence</a:t>
            </a:r>
            <a:r>
              <a:rPr sz="1400" spc="14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</a:t>
            </a:r>
            <a:r>
              <a:rPr sz="1400" spc="1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00" spc="14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57646" y="2644505"/>
            <a:ext cx="3458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22007" y="2644505"/>
            <a:ext cx="3683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835605"/>
            <a:ext cx="6110914" cy="71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LUCAM+Cambria Math"/>
                <a:cs typeface="RLUCAM+Cambria Math"/>
              </a:rPr>
              <a:t>ퟑퟑퟎ∠ ퟎ</a:t>
            </a:r>
            <a:r>
              <a:rPr sz="1500" baseline="36857">
                <a:solidFill>
                  <a:srgbClr val="000000"/>
                </a:solidFill>
                <a:latin typeface="RLUCAM+Cambria Math"/>
                <a:cs typeface="RLUCAM+Cambria Math"/>
              </a:rPr>
              <a:t>ퟎ</a:t>
            </a:r>
            <a:r>
              <a:rPr sz="1500" spc="31" baseline="36857">
                <a:solidFill>
                  <a:srgbClr val="000000"/>
                </a:solidFill>
                <a:latin typeface="RLUCAM+Cambria Math"/>
                <a:cs typeface="RLUCAM+Cambria Math"/>
              </a:rPr>
              <a:t> </a:t>
            </a:r>
            <a:r>
              <a:rPr sz="1400">
                <a:solidFill>
                  <a:srgbClr val="000000"/>
                </a:solidFill>
                <a:latin typeface="RLUCAM+Cambria Math"/>
                <a:cs typeface="RLUCAM+Cambria Math"/>
              </a:rPr>
              <a:t>퐕</a:t>
            </a:r>
            <a:r>
              <a:rPr sz="1400" spc="609">
                <a:solidFill>
                  <a:srgbClr val="000000"/>
                </a:solidFill>
                <a:latin typeface="RLUCAM+Cambria Math"/>
                <a:cs typeface="RLUCAM+Cambria Math"/>
              </a:rPr>
              <a:t> </a:t>
            </a:r>
            <a:r>
              <a:rPr sz="1400" spc="-10">
                <a:solidFill>
                  <a:srgbClr val="000000"/>
                </a:solidFill>
                <a:latin typeface="RLUCAM+Cambria Math"/>
                <a:cs typeface="RLUCAM+Cambria Math"/>
              </a:rPr>
              <a:t>.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 currents of the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currents.</a:t>
            </a:r>
          </a:p>
          <a:p>
            <a:pPr marL="0" marR="0">
              <a:lnSpc>
                <a:spcPts val="1554"/>
              </a:lnSpc>
              <a:spcBef>
                <a:spcPts val="212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7857220"/>
            <a:ext cx="82168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H.W.4: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7950" y="7857220"/>
            <a:ext cx="64947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positive-sequence,</a:t>
            </a:r>
            <a:r>
              <a:rPr sz="140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∆-connected</a:t>
            </a:r>
            <a:r>
              <a:rPr sz="140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supplies</a:t>
            </a:r>
            <a:r>
              <a:rPr sz="140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8055473"/>
            <a:ext cx="745627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(18</a:t>
            </a:r>
            <a:r>
              <a:rPr sz="1400" b="1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b="1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j12)</a:t>
            </a:r>
            <a:r>
              <a:rPr sz="1400" b="1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b="1" spc="9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LUCAM+Cambria Math"/>
                <a:cs typeface="RLUCAM+Cambria Math"/>
              </a:rPr>
              <a:t>푰</a:t>
            </a:r>
            <a:r>
              <a:rPr sz="1400" spc="761">
                <a:solidFill>
                  <a:srgbClr val="000000"/>
                </a:solidFill>
                <a:latin typeface="RLUCAM+Cambria Math"/>
                <a:cs typeface="RLUCAM+Cambria Math"/>
              </a:rPr>
              <a:t> </a:t>
            </a:r>
            <a:r>
              <a:rPr sz="1400">
                <a:solidFill>
                  <a:srgbClr val="000000"/>
                </a:solidFill>
                <a:latin typeface="RLUCAM+Cambria Math"/>
                <a:cs typeface="RLUCAM+Cambria Math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55892" y="8141285"/>
            <a:ext cx="2690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LUCAM+Cambria Math"/>
                <a:cs typeface="RLUCAM+Cambria Math"/>
              </a:rPr>
              <a:t>풂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8255585"/>
            <a:ext cx="2936372" cy="517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LUCAM+Cambria Math"/>
                <a:cs typeface="RLUCAM+Cambria Math"/>
              </a:rPr>
              <a:t>ퟏퟗ.</a:t>
            </a:r>
            <a:r>
              <a:rPr sz="1400" spc="-82">
                <a:solidFill>
                  <a:srgbClr val="000000"/>
                </a:solidFill>
                <a:latin typeface="RLUCAM+Cambria Math"/>
                <a:cs typeface="RLUCAM+Cambria Math"/>
              </a:rPr>
              <a:t> </a:t>
            </a:r>
            <a:r>
              <a:rPr sz="1400">
                <a:solidFill>
                  <a:srgbClr val="000000"/>
                </a:solidFill>
                <a:latin typeface="RLUCAM+Cambria Math"/>
                <a:cs typeface="RLUCAM+Cambria Math"/>
              </a:rPr>
              <a:t>ퟐퟎퟐ∠ퟑퟓ</a:t>
            </a:r>
            <a:r>
              <a:rPr sz="1500" baseline="37071">
                <a:solidFill>
                  <a:srgbClr val="000000"/>
                </a:solidFill>
                <a:latin typeface="RLUCAM+Cambria Math"/>
                <a:cs typeface="RLUCAM+Cambria Math"/>
              </a:rPr>
              <a:t>ퟎ</a:t>
            </a:r>
            <a:r>
              <a:rPr sz="1500" spc="31" baseline="37071">
                <a:solidFill>
                  <a:srgbClr val="000000"/>
                </a:solidFill>
                <a:latin typeface="RLUCAM+Cambria Math"/>
                <a:cs typeface="RLUCAM+Cambria Math"/>
              </a:rPr>
              <a:t> </a:t>
            </a:r>
            <a:r>
              <a:rPr sz="1400">
                <a:solidFill>
                  <a:srgbClr val="000000"/>
                </a:solidFill>
                <a:latin typeface="RLUCAM+Cambria Math"/>
                <a:cs typeface="RLUCAM+Cambria Math"/>
              </a:rPr>
              <a:t>퐴.</a:t>
            </a:r>
            <a:r>
              <a:rPr sz="1400" spc="38">
                <a:solidFill>
                  <a:srgbClr val="000000"/>
                </a:solidFill>
                <a:latin typeface="RLUCAM+Cambria Math"/>
                <a:cs typeface="RLUCA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>
                <a:solidFill>
                  <a:srgbClr val="000000"/>
                </a:solidFill>
                <a:latin typeface="RLUCAM+Cambria Math"/>
                <a:cs typeface="RLUCAM+Cambria Math"/>
              </a:rPr>
              <a:t>푰</a:t>
            </a:r>
            <a:r>
              <a:rPr sz="1500" baseline="-20923">
                <a:solidFill>
                  <a:srgbClr val="000000"/>
                </a:solidFill>
                <a:latin typeface="RLUCAM+Cambria Math"/>
                <a:cs typeface="RLUCAM+Cambria Math"/>
              </a:rPr>
              <a:t>푨푩</a:t>
            </a:r>
            <a:r>
              <a:rPr sz="1500" spc="387" baseline="-20923">
                <a:solidFill>
                  <a:srgbClr val="000000"/>
                </a:solidFill>
                <a:latin typeface="RLUCAM+Cambria Math"/>
                <a:cs typeface="RLUCA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LUCAM+Cambria Math"/>
                <a:cs typeface="RLUCAM+Cambria Math"/>
              </a:rPr>
              <a:t>푽</a:t>
            </a:r>
            <a:r>
              <a:rPr sz="1500" baseline="-20571">
                <a:solidFill>
                  <a:srgbClr val="000000"/>
                </a:solidFill>
                <a:latin typeface="RLUCAM+Cambria Math"/>
                <a:cs typeface="RLUCAM+Cambria Math"/>
              </a:rPr>
              <a:t>푨푩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8509873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400" y="1347461"/>
            <a:ext cx="7463311" cy="134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3.4)</a:t>
            </a:r>
            <a:r>
              <a:rPr sz="1600" i="1" spc="43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Balanced Delta-Wye Connection</a:t>
            </a:r>
          </a:p>
          <a:p>
            <a:pPr marL="7619" marR="0">
              <a:lnSpc>
                <a:spcPts val="1568"/>
              </a:lnSpc>
              <a:spcBef>
                <a:spcPts val="17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32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balanced</a:t>
            </a:r>
            <a:r>
              <a:rPr sz="1400" spc="297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∆-Y</a:t>
            </a:r>
            <a:r>
              <a:rPr sz="1400" spc="294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system</a:t>
            </a:r>
            <a:r>
              <a:rPr sz="1400" spc="32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consists</a:t>
            </a:r>
            <a:r>
              <a:rPr sz="1400" spc="3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32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31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balanced</a:t>
            </a:r>
            <a:r>
              <a:rPr sz="1400" spc="30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∆-connected</a:t>
            </a:r>
            <a:r>
              <a:rPr sz="1400" spc="30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source</a:t>
            </a:r>
            <a:r>
              <a:rPr sz="1400" spc="29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feeding</a:t>
            </a:r>
            <a:r>
              <a:rPr sz="1400" spc="3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7619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balanced Y-connected load.</a:t>
            </a:r>
          </a:p>
          <a:p>
            <a:pPr marL="7619" marR="0">
              <a:lnSpc>
                <a:spcPts val="1554"/>
              </a:lnSpc>
              <a:spcBef>
                <a:spcPts val="19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3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∆-Y</a:t>
            </a:r>
            <a:r>
              <a:rPr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Again,</a:t>
            </a:r>
            <a:r>
              <a:rPr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 b="1" i="1" spc="3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  <a:p>
            <a:pPr marL="7619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of a delta-connected source are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2544" y="2443470"/>
            <a:ext cx="470438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푉</a:t>
            </a:r>
          </a:p>
          <a:p>
            <a:pPr marL="8686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LNHBG+Cambria Math"/>
                <a:cs typeface="MLNHBG+Cambria Math"/>
              </a:rPr>
              <a:t>푎푏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6124" y="2427174"/>
            <a:ext cx="935723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 spc="-324">
                <a:solidFill>
                  <a:srgbClr val="000000"/>
                </a:solidFill>
                <a:latin typeface="MLNHBG+Cambria Math"/>
                <a:cs typeface="MLNHBG+Cambria Math"/>
              </a:rPr>
              <a:t>푉</a:t>
            </a:r>
            <a:r>
              <a:rPr sz="1500" spc="67" baseline="-21818">
                <a:solidFill>
                  <a:srgbClr val="000000"/>
                </a:solidFill>
                <a:latin typeface="MLNHBG+Cambria Math"/>
                <a:cs typeface="MLNHBG+Cambria Math"/>
              </a:rPr>
              <a:t>푝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∠0</a:t>
            </a:r>
            <a:r>
              <a:rPr sz="1500" baseline="36856">
                <a:solidFill>
                  <a:srgbClr val="000000"/>
                </a:solidFill>
                <a:latin typeface="MLNHBG+Cambria Math"/>
                <a:cs typeface="MLNHBG+Cambria Math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690826"/>
            <a:ext cx="1835949" cy="501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푉</a:t>
            </a:r>
            <a:r>
              <a:rPr sz="1400" spc="1085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=</a:t>
            </a:r>
            <a:r>
              <a:rPr sz="1400" spc="698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푉</a:t>
            </a:r>
            <a:r>
              <a:rPr sz="1400" spc="63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∠ − 120</a:t>
            </a:r>
            <a:r>
              <a:rPr sz="1500" baseline="36856">
                <a:solidFill>
                  <a:srgbClr val="000000"/>
                </a:solidFill>
                <a:latin typeface="MLNHBG+Cambria Math"/>
                <a:cs typeface="MLNHBG+Cambria Math"/>
              </a:rPr>
              <a:t>ꢀ</a:t>
            </a:r>
            <a:r>
              <a:rPr sz="1500" spc="38" baseline="36856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}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17214" y="2714742"/>
            <a:ext cx="79942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(ퟑ.</a:t>
            </a:r>
            <a:r>
              <a:rPr sz="1400" spc="-95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ퟑퟑ)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7887" y="2792933"/>
            <a:ext cx="33056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LNHBG+Cambria Math"/>
                <a:cs typeface="MLNHBG+Cambria Math"/>
              </a:rPr>
              <a:t>푏푐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60068" y="2792933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LNHBG+Cambria Math"/>
                <a:cs typeface="MLNHBG+Cambria Math"/>
              </a:rPr>
              <a:t>푝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8451" y="2952953"/>
            <a:ext cx="165840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푉</a:t>
            </a:r>
            <a:r>
              <a:rPr sz="1400" spc="965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=</a:t>
            </a:r>
            <a:r>
              <a:rPr sz="1400" spc="698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푉</a:t>
            </a:r>
            <a:r>
              <a:rPr sz="1400" spc="63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∠ + 120</a:t>
            </a:r>
            <a:r>
              <a:rPr sz="1500" baseline="36857">
                <a:solidFill>
                  <a:srgbClr val="000000"/>
                </a:solidFill>
                <a:latin typeface="MLNHBG+Cambria Math"/>
                <a:cs typeface="MLNHBG+Cambria Math"/>
              </a:rPr>
              <a:t>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8555" y="3055062"/>
            <a:ext cx="33350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LNHBG+Cambria Math"/>
                <a:cs typeface="MLNHBG+Cambria Math"/>
              </a:rPr>
              <a:t>푐푎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72260" y="3055062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LNHBG+Cambria Math"/>
                <a:cs typeface="MLNHBG+Cambria Math"/>
              </a:rPr>
              <a:t>푝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219053"/>
            <a:ext cx="7455665" cy="874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 are also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 voltages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well 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ways.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aANBba</a:t>
            </a:r>
          </a:p>
          <a:p>
            <a:pPr marL="0" marR="0">
              <a:lnSpc>
                <a:spcPts val="1554"/>
              </a:lnSpc>
              <a:spcBef>
                <a:spcPts val="1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writing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4118594"/>
            <a:ext cx="4157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562078"/>
            <a:ext cx="6678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78658" y="7320772"/>
            <a:ext cx="299918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Fig.3.11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balanced ∆-Y connection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7679045"/>
            <a:ext cx="741685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lags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since we assumed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sequence; 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퐼</a:t>
            </a:r>
            <a:r>
              <a:rPr sz="1400" spc="684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퐼</a:t>
            </a:r>
            <a:r>
              <a:rPr sz="1400" spc="325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MLNHBG+Cambria Math"/>
                <a:cs typeface="MLNHBG+Cambria Math"/>
              </a:rPr>
              <a:t>∠−120</a:t>
            </a:r>
            <a:r>
              <a:rPr sz="1400" spc="305">
                <a:solidFill>
                  <a:srgbClr val="000000"/>
                </a:solidFill>
                <a:latin typeface="MLNHBG+Cambria Math"/>
                <a:cs typeface="MLNHB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,Hence,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367017" y="766274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LNHBG+Cambria Math"/>
                <a:cs typeface="MLNHBG+Cambria Math"/>
              </a:rPr>
              <a:t>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3180" y="7758810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22146" y="77588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315458" y="7764857"/>
            <a:ext cx="2662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LNHBG+Cambria Math"/>
                <a:cs typeface="MLNHBG+Cambria Math"/>
              </a:rPr>
              <a:t>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729985" y="7764857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LNHBG+Cambria Math"/>
                <a:cs typeface="MLNHBG+Cambria Math"/>
              </a:rPr>
              <a:t>푎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8592169"/>
            <a:ext cx="356889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eq.(3.35) into Eq. (3.34)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3739490" cy="1690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deltaconnected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0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Section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3.1,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found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line-to-line</a:t>
            </a:r>
            <a:r>
              <a:rPr sz="1400" spc="7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7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lead</a:t>
            </a:r>
            <a:r>
              <a:rPr sz="140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400" spc="1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corresponding</a:t>
            </a:r>
            <a:r>
              <a:rPr sz="1400" spc="11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  <a:p>
            <a:pPr marL="0" marR="0">
              <a:lnSpc>
                <a:spcPts val="1554"/>
              </a:lnSpc>
              <a:spcBef>
                <a:spcPts val="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="1" spc="208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Therefore,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777093"/>
            <a:ext cx="67321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50685" y="2777093"/>
            <a:ext cx="79152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6073" y="2777093"/>
            <a:ext cx="4157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28262" y="2777093"/>
            <a:ext cx="48453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49100" y="2777093"/>
            <a:ext cx="10093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981309"/>
            <a:ext cx="3739251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wyeconnected</a:t>
            </a:r>
            <a:r>
              <a:rPr sz="1400" spc="1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dividing</a:t>
            </a:r>
            <a:r>
              <a:rPr sz="1400" spc="1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corresponding</a:t>
            </a:r>
            <a:r>
              <a:rPr sz="1400" spc="7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6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408645"/>
            <a:ext cx="3738210" cy="88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5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5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√3</a:t>
            </a:r>
            <a:r>
              <a:rPr sz="1400" spc="5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shifting</a:t>
            </a:r>
            <a:r>
              <a:rPr sz="14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="1" spc="364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 source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voltages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98696" y="3827510"/>
            <a:ext cx="366100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Transforming a ∆-connected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19904" y="4033250"/>
            <a:ext cx="303867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an equivalent Y-connected source.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5356082"/>
            <a:ext cx="7453741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-2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="1" i="1" baseline="-6857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350" b="1" i="1" spc="272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phase,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9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9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9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9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of </a:t>
            </a:r>
            <a:r>
              <a:rPr sz="1400" b="1" spc="-10">
                <a:solidFill>
                  <a:srgbClr val="000000"/>
                </a:solidFill>
                <a:latin typeface="Times New Roman"/>
                <a:cs typeface="Times New Roman"/>
              </a:rPr>
              <a:t>(Z</a:t>
            </a:r>
            <a:r>
              <a:rPr sz="1350" b="1" i="1" baseline="-6857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/3)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5968984"/>
            <a:ext cx="363701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Once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transformed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wye,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6173200"/>
            <a:ext cx="156035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3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56102" y="6173200"/>
            <a:ext cx="3458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54590" y="6173200"/>
            <a:ext cx="161453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wyewye</a:t>
            </a:r>
            <a:r>
              <a:rPr sz="1400" spc="13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6377416"/>
            <a:ext cx="3641105" cy="874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 which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current for phase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858133" y="6787372"/>
            <a:ext cx="360197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single-phase equivalent circuit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7631668"/>
            <a:ext cx="7455752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as Eq. (3.37).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Alternatively,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 This results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-∆ system, which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 be analyzed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Section 3.3.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 that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9116424"/>
            <a:ext cx="7456392" cy="874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earlier,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desirable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</a:p>
          <a:p>
            <a:pPr marL="0" marR="0">
              <a:lnSpc>
                <a:spcPts val="1554"/>
              </a:lnSpc>
              <a:spcBef>
                <a:spcPts val="1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easier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</a:t>
            </a:r>
            <a:r>
              <a:rPr sz="14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  <a:r>
              <a:rPr sz="14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loads,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individual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directly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lines.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7454553" cy="1281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hardly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practice,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slight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imbalance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unwanted circulating currents.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Table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3.1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presents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summary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formulas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four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connections.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Students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advised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memorize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formulas but to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understand how they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derived. The formulas can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7456276" cy="872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0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5:</a:t>
            </a:r>
            <a:r>
              <a:rPr sz="1400" b="1" spc="141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(40</a:t>
            </a:r>
            <a:r>
              <a:rPr sz="1400" b="1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b="1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j25)</a:t>
            </a:r>
            <a:r>
              <a:rPr sz="1400" b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b="1" spc="5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balanced,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positive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∆-connected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210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Calculate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currents. Use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ab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reference.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999853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6754445"/>
            <a:ext cx="7455917" cy="922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H.W.5:</a:t>
            </a:r>
            <a:r>
              <a:rPr sz="1400" b="1" spc="6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-Y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AVAQE+Cambria Math"/>
                <a:cs typeface="BAVAQE+Cambria Math"/>
              </a:rPr>
              <a:t>푽</a:t>
            </a:r>
            <a:r>
              <a:rPr sz="1500" baseline="-20571">
                <a:solidFill>
                  <a:srgbClr val="000000"/>
                </a:solidFill>
                <a:latin typeface="BAVAQE+Cambria Math"/>
                <a:cs typeface="BAVAQE+Cambria Math"/>
              </a:rPr>
              <a:t>풂풃</a:t>
            </a:r>
            <a:r>
              <a:rPr sz="1500" spc="115" baseline="-20571">
                <a:solidFill>
                  <a:srgbClr val="000000"/>
                </a:solidFill>
                <a:latin typeface="BAVAQE+Cambria Math"/>
                <a:cs typeface="BAVA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VAQE+Cambria Math"/>
                <a:cs typeface="BAVAQ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AVAQE+Cambria Math"/>
                <a:cs typeface="BAVA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VAQE+Cambria Math"/>
                <a:cs typeface="BAVAQE+Cambria Math"/>
              </a:rPr>
              <a:t>ퟐퟒퟎ∠ퟏퟓ</a:t>
            </a:r>
            <a:r>
              <a:rPr sz="1500" baseline="36856">
                <a:solidFill>
                  <a:srgbClr val="000000"/>
                </a:solidFill>
                <a:latin typeface="BAVAQE+Cambria Math"/>
                <a:cs typeface="BAVAQE+Cambria Math"/>
              </a:rPr>
              <a:t>ퟎ</a:t>
            </a:r>
            <a:r>
              <a:rPr sz="1500" spc="31" baseline="36856">
                <a:solidFill>
                  <a:srgbClr val="000000"/>
                </a:solidFill>
                <a:latin typeface="BAVAQE+Cambria Math"/>
                <a:cs typeface="BAVAQE+Cambria Math"/>
              </a:rPr>
              <a:t> </a:t>
            </a:r>
            <a:r>
              <a:rPr sz="2100" baseline="36856">
                <a:solidFill>
                  <a:srgbClr val="000000"/>
                </a:solidFill>
                <a:latin typeface="BAVAQE+Cambria Math"/>
                <a:cs typeface="BAVAQE+Cambria Math"/>
              </a:rPr>
              <a:t>푉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350" b="1" spc="83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b="1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(12</a:t>
            </a:r>
            <a:r>
              <a:rPr sz="1400" b="1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b="1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j15)</a:t>
            </a:r>
            <a:r>
              <a:rPr sz="1400" b="1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Ω.</a:t>
            </a:r>
            <a:r>
              <a:rPr sz="1400" b="1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currents.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484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2019-10-29T09:49:55Z</dcterms:modified>
</cp:coreProperties>
</file>